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6858000" cx="12192000"/>
  <p:notesSz cx="6858000" cy="9144000"/>
  <p:embeddedFontLst>
    <p:embeddedFont>
      <p:font typeface="Play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iv0ZzodbnxobrghHBuUN5KSwmT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Play-regular.fntdata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Pl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4c3aa947b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4c3aa947b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04c3aa947b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3bc00c216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03bc00c216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3bc00c216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03bc00c216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03bc00c216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3bc00c21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03bc00c21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7"/>
          <p:cNvSpPr/>
          <p:nvPr/>
        </p:nvSpPr>
        <p:spPr>
          <a:xfrm>
            <a:off x="5318308" y="0"/>
            <a:ext cx="6873692" cy="6858000"/>
          </a:xfrm>
          <a:custGeom>
            <a:rect b="b" l="l" r="r" t="t"/>
            <a:pathLst>
              <a:path extrusionOk="0" h="6858000" w="6873692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0" name="Google Shape;20;p37"/>
          <p:cNvSpPr txBox="1"/>
          <p:nvPr>
            <p:ph type="ctrTitle"/>
          </p:nvPr>
        </p:nvSpPr>
        <p:spPr>
          <a:xfrm>
            <a:off x="1143000" y="1181098"/>
            <a:ext cx="8986580" cy="2832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7"/>
          <p:cNvSpPr txBox="1"/>
          <p:nvPr>
            <p:ph idx="1" type="subTitle"/>
          </p:nvPr>
        </p:nvSpPr>
        <p:spPr>
          <a:xfrm>
            <a:off x="1143000" y="5463522"/>
            <a:ext cx="8986580" cy="650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7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" name="Google Shape;25;p37"/>
          <p:cNvCxnSpPr/>
          <p:nvPr/>
        </p:nvCxnSpPr>
        <p:spPr>
          <a:xfrm>
            <a:off x="1188357" y="5151666"/>
            <a:ext cx="982254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/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" type="body"/>
          </p:nvPr>
        </p:nvSpPr>
        <p:spPr>
          <a:xfrm rot="5400000">
            <a:off x="4312441" y="-837414"/>
            <a:ext cx="3567118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7"/>
          <p:cNvSpPr txBox="1"/>
          <p:nvPr>
            <p:ph type="title"/>
          </p:nvPr>
        </p:nvSpPr>
        <p:spPr>
          <a:xfrm rot="5400000">
            <a:off x="7296149" y="2146976"/>
            <a:ext cx="5029201" cy="247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" type="body"/>
          </p:nvPr>
        </p:nvSpPr>
        <p:spPr>
          <a:xfrm rot="5400000">
            <a:off x="2290864" y="-277239"/>
            <a:ext cx="5029201" cy="7324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7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7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8"/>
          <p:cNvSpPr txBox="1"/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" type="body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8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/>
          <p:nvPr>
            <p:ph type="title"/>
          </p:nvPr>
        </p:nvSpPr>
        <p:spPr>
          <a:xfrm>
            <a:off x="1143000" y="1709738"/>
            <a:ext cx="852095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9"/>
          <p:cNvSpPr txBox="1"/>
          <p:nvPr>
            <p:ph idx="1" type="body"/>
          </p:nvPr>
        </p:nvSpPr>
        <p:spPr>
          <a:xfrm>
            <a:off x="1143000" y="4589466"/>
            <a:ext cx="8520952" cy="813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39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 txBox="1"/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" type="body"/>
          </p:nvPr>
        </p:nvSpPr>
        <p:spPr>
          <a:xfrm>
            <a:off x="1143000" y="2339501"/>
            <a:ext cx="4798979" cy="355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0"/>
          <p:cNvSpPr txBox="1"/>
          <p:nvPr>
            <p:ph idx="2" type="body"/>
          </p:nvPr>
        </p:nvSpPr>
        <p:spPr>
          <a:xfrm>
            <a:off x="6250020" y="2339501"/>
            <a:ext cx="4798980" cy="355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/>
          <p:nvPr>
            <p:ph type="title"/>
          </p:nvPr>
        </p:nvSpPr>
        <p:spPr>
          <a:xfrm>
            <a:off x="1143000" y="1133272"/>
            <a:ext cx="9905999" cy="846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" type="body"/>
          </p:nvPr>
        </p:nvSpPr>
        <p:spPr>
          <a:xfrm>
            <a:off x="1142999" y="2067127"/>
            <a:ext cx="4798980" cy="7101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41"/>
          <p:cNvSpPr txBox="1"/>
          <p:nvPr>
            <p:ph idx="2" type="body"/>
          </p:nvPr>
        </p:nvSpPr>
        <p:spPr>
          <a:xfrm>
            <a:off x="1143001" y="2864795"/>
            <a:ext cx="4798978" cy="3025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1"/>
          <p:cNvSpPr txBox="1"/>
          <p:nvPr>
            <p:ph idx="3" type="body"/>
          </p:nvPr>
        </p:nvSpPr>
        <p:spPr>
          <a:xfrm>
            <a:off x="6250018" y="2067127"/>
            <a:ext cx="4798981" cy="7101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ay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1"/>
          <p:cNvSpPr txBox="1"/>
          <p:nvPr>
            <p:ph idx="4" type="body"/>
          </p:nvPr>
        </p:nvSpPr>
        <p:spPr>
          <a:xfrm>
            <a:off x="6250019" y="2864795"/>
            <a:ext cx="4798982" cy="3025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type="title"/>
          </p:nvPr>
        </p:nvSpPr>
        <p:spPr>
          <a:xfrm>
            <a:off x="2019300" y="1322615"/>
            <a:ext cx="8175171" cy="4212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2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3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3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3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4"/>
          <p:cNvSpPr txBox="1"/>
          <p:nvPr>
            <p:ph type="title"/>
          </p:nvPr>
        </p:nvSpPr>
        <p:spPr>
          <a:xfrm>
            <a:off x="1143000" y="1600200"/>
            <a:ext cx="3932237" cy="1964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4"/>
          <p:cNvSpPr txBox="1"/>
          <p:nvPr>
            <p:ph idx="1" type="body"/>
          </p:nvPr>
        </p:nvSpPr>
        <p:spPr>
          <a:xfrm>
            <a:off x="5627451" y="987425"/>
            <a:ext cx="542154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  <a:defRPr sz="2800"/>
            </a:lvl2pPr>
            <a:lvl3pPr indent="-3810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44"/>
          <p:cNvSpPr txBox="1"/>
          <p:nvPr>
            <p:ph idx="2" type="body"/>
          </p:nvPr>
        </p:nvSpPr>
        <p:spPr>
          <a:xfrm>
            <a:off x="1143000" y="3662464"/>
            <a:ext cx="3932237" cy="2206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1"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44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4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4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5"/>
          <p:cNvSpPr/>
          <p:nvPr>
            <p:ph idx="2" type="pic"/>
          </p:nvPr>
        </p:nvSpPr>
        <p:spPr>
          <a:xfrm>
            <a:off x="5513614" y="987425"/>
            <a:ext cx="5535386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45"/>
          <p:cNvSpPr txBox="1"/>
          <p:nvPr>
            <p:ph idx="1" type="body"/>
          </p:nvPr>
        </p:nvSpPr>
        <p:spPr>
          <a:xfrm>
            <a:off x="1143000" y="3657601"/>
            <a:ext cx="3932236" cy="2211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1"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45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45"/>
          <p:cNvSpPr txBox="1"/>
          <p:nvPr>
            <p:ph type="title"/>
          </p:nvPr>
        </p:nvSpPr>
        <p:spPr>
          <a:xfrm>
            <a:off x="1143000" y="1600201"/>
            <a:ext cx="3932236" cy="19594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/>
          <p:nvPr/>
        </p:nvSpPr>
        <p:spPr>
          <a:xfrm>
            <a:off x="9749268" y="4070878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" name="Google Shape;11;p36"/>
          <p:cNvSpPr/>
          <p:nvPr/>
        </p:nvSpPr>
        <p:spPr>
          <a:xfrm rot="10800000">
            <a:off x="0" y="0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12" name="Google Shape;12;p36"/>
          <p:cNvCxnSpPr/>
          <p:nvPr/>
        </p:nvCxnSpPr>
        <p:spPr>
          <a:xfrm>
            <a:off x="1233837" y="6172200"/>
            <a:ext cx="976063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36"/>
          <p:cNvSpPr txBox="1"/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 i="0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36"/>
          <p:cNvSpPr txBox="1"/>
          <p:nvPr>
            <p:ph idx="1" type="body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b="0" i="1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  <a:defRPr b="0" i="1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5" name="Google Shape;15;p36"/>
          <p:cNvSpPr txBox="1"/>
          <p:nvPr>
            <p:ph idx="10" type="dt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6" name="Google Shape;16;p36"/>
          <p:cNvSpPr txBox="1"/>
          <p:nvPr>
            <p:ph idx="11" type="ftr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7" name="Google Shape;17;p36"/>
          <p:cNvSpPr txBox="1"/>
          <p:nvPr>
            <p:ph idx="12" type="sldNum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image" Target="../media/image35.png"/><Relationship Id="rId5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Relationship Id="rId6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45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Relationship Id="rId6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-1" l="0" r="-1" t="284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9749268" y="4070878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0" y="887507"/>
            <a:ext cx="12191999" cy="507056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0000">
                <a:srgbClr val="000000">
                  <a:alpha val="14901"/>
                </a:srgbClr>
              </a:gs>
              <a:gs pos="50000">
                <a:srgbClr val="000000">
                  <a:alpha val="36862"/>
                </a:srgbClr>
              </a:gs>
              <a:gs pos="80000">
                <a:srgbClr val="000000">
                  <a:alpha val="2196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7" name="Google Shape;97;p1"/>
          <p:cNvSpPr txBox="1"/>
          <p:nvPr>
            <p:ph type="ctrTitle"/>
          </p:nvPr>
        </p:nvSpPr>
        <p:spPr>
          <a:xfrm>
            <a:off x="2477929" y="1181101"/>
            <a:ext cx="7236143" cy="2610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JOB LOCATION SUGGESTION USING MACHINE LEARNING</a:t>
            </a:r>
            <a:endParaRPr/>
          </a:p>
        </p:txBody>
      </p:sp>
      <p:sp>
        <p:nvSpPr>
          <p:cNvPr id="98" name="Google Shape;98;p1"/>
          <p:cNvSpPr txBox="1"/>
          <p:nvPr>
            <p:ph idx="1" type="subTitle"/>
          </p:nvPr>
        </p:nvSpPr>
        <p:spPr>
          <a:xfrm>
            <a:off x="7997125" y="5313219"/>
            <a:ext cx="4105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>
                <a:solidFill>
                  <a:srgbClr val="FFFFFF"/>
                </a:solidFill>
              </a:rPr>
              <a:t>Group 3 - Model Builders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Aswini Pusuluri, Gianni Deguzman , Sowmya Ravichandran, Vishalakshi Ramanathan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" name="Google Shape;99;p1"/>
          <p:cNvSpPr/>
          <p:nvPr/>
        </p:nvSpPr>
        <p:spPr>
          <a:xfrm rot="10800000">
            <a:off x="0" y="0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100" name="Google Shape;100;p1"/>
          <p:cNvCxnSpPr/>
          <p:nvPr/>
        </p:nvCxnSpPr>
        <p:spPr>
          <a:xfrm>
            <a:off x="5116708" y="4316888"/>
            <a:ext cx="1958585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4c3aa947b_0_3"/>
          <p:cNvSpPr txBox="1"/>
          <p:nvPr>
            <p:ph type="title"/>
          </p:nvPr>
        </p:nvSpPr>
        <p:spPr>
          <a:xfrm>
            <a:off x="1143013" y="135410"/>
            <a:ext cx="9906000" cy="136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 Breakdown Structure</a:t>
            </a:r>
            <a:endParaRPr/>
          </a:p>
        </p:txBody>
      </p:sp>
      <p:sp>
        <p:nvSpPr>
          <p:cNvPr id="192" name="Google Shape;192;g104c3aa947b_0_3"/>
          <p:cNvSpPr txBox="1"/>
          <p:nvPr>
            <p:ph idx="1" type="body"/>
          </p:nvPr>
        </p:nvSpPr>
        <p:spPr>
          <a:xfrm>
            <a:off x="1143000" y="2332026"/>
            <a:ext cx="9906000" cy="3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104c3aa947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763" y="1443125"/>
            <a:ext cx="10000476" cy="51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/>
          <p:nvPr>
            <p:ph type="title"/>
          </p:nvPr>
        </p:nvSpPr>
        <p:spPr>
          <a:xfrm>
            <a:off x="1142998" y="282077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Project Overview</a:t>
            </a:r>
            <a:endParaRPr/>
          </a:p>
        </p:txBody>
      </p:sp>
      <p:pic>
        <p:nvPicPr>
          <p:cNvPr descr="Diagram&#10;&#10;Description automatically generated" id="199" name="Google Shape;19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488" y="1961147"/>
            <a:ext cx="11057021" cy="393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05" name="Google Shape;205;p10"/>
          <p:cNvSpPr txBox="1"/>
          <p:nvPr>
            <p:ph type="title"/>
          </p:nvPr>
        </p:nvSpPr>
        <p:spPr>
          <a:xfrm>
            <a:off x="5081540" y="285328"/>
            <a:ext cx="5798126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Data Collection</a:t>
            </a:r>
            <a:endParaRPr/>
          </a:p>
        </p:txBody>
      </p:sp>
      <p:pic>
        <p:nvPicPr>
          <p:cNvPr descr="Laptop Secure"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484" y="1906013"/>
            <a:ext cx="2975262" cy="297526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 txBox="1"/>
          <p:nvPr>
            <p:ph idx="1" type="body"/>
          </p:nvPr>
        </p:nvSpPr>
        <p:spPr>
          <a:xfrm>
            <a:off x="4912976" y="1906013"/>
            <a:ext cx="6771794" cy="3840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1800"/>
              <a:t>Levels_FYI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800"/>
              <a:t> 	Contains information regarding job postings (salary, 	location, 	title, etc.)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1800"/>
              <a:t>Livability_Score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800"/>
              <a:t> 	States’ rankings based on affordability, economy, cost of 	living, etc.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1800"/>
              <a:t>Weather_Data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800"/>
              <a:t> 	Average daily temperature and rank based on other factors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1800"/>
              <a:t>Tech_Employment_Count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800"/>
              <a:t> 	Contains each state’s tech workforce amount</a:t>
            </a:r>
            <a:br>
              <a:rPr lang="en-US" sz="1400"/>
            </a:b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7516497" y="1526602"/>
            <a:ext cx="4667254" cy="5330310"/>
          </a:xfrm>
          <a:custGeom>
            <a:rect b="b" l="l" r="r" t="t"/>
            <a:pathLst>
              <a:path extrusionOk="0" h="5325271" w="4667254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4" name="Google Shape;214;p11"/>
          <p:cNvSpPr txBox="1"/>
          <p:nvPr>
            <p:ph type="title"/>
          </p:nvPr>
        </p:nvSpPr>
        <p:spPr>
          <a:xfrm>
            <a:off x="1143000" y="872937"/>
            <a:ext cx="8862060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Data Description</a:t>
            </a:r>
            <a:endParaRPr/>
          </a:p>
        </p:txBody>
      </p:sp>
      <p:sp>
        <p:nvSpPr>
          <p:cNvPr id="215" name="Google Shape;215;p11"/>
          <p:cNvSpPr txBox="1"/>
          <p:nvPr>
            <p:ph idx="1" type="body"/>
          </p:nvPr>
        </p:nvSpPr>
        <p:spPr>
          <a:xfrm>
            <a:off x="1143000" y="1998194"/>
            <a:ext cx="10936111" cy="3524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The raw datasets were acquired from reputable sources and are treated as accurate, complete, and reliable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	Levels.fyi requires verification before posting salary information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	Weather, livability, and tech employment data were gathered from National Centers for 	Environmental Information, Bureau of Labor Statistics, and Economist Intelligence Unit 	respectively </a:t>
            </a:r>
            <a:endParaRPr/>
          </a:p>
          <a:p>
            <a:pPr indent="-101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cxnSp>
        <p:nvCxnSpPr>
          <p:cNvPr id="216" name="Google Shape;216;p11"/>
          <p:cNvCxnSpPr/>
          <p:nvPr/>
        </p:nvCxnSpPr>
        <p:spPr>
          <a:xfrm>
            <a:off x="1233837" y="6172200"/>
            <a:ext cx="976063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Data Preparation</a:t>
            </a:r>
            <a:endParaRPr/>
          </a:p>
        </p:txBody>
      </p:sp>
      <p:sp>
        <p:nvSpPr>
          <p:cNvPr id="222" name="Google Shape;222;p12"/>
          <p:cNvSpPr txBox="1"/>
          <p:nvPr>
            <p:ph idx="1" type="body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The raw datasets require processing before they can be be fed into the model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The four datasets must be combined into one cohesive dataset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City, state, and country values must be separated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There are data points outside the scope of the objective o</a:t>
            </a:r>
            <a:r>
              <a:rPr i="0" lang="en-US"/>
              <a:t>nly looking at US states.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Three states - Alaska, South Dakota, Wyoming - did not have tech employment data and are excluded from the dataset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Columns must be renamed to appropriate names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/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Data Preprocessing</a:t>
            </a:r>
            <a:endParaRPr/>
          </a:p>
        </p:txBody>
      </p:sp>
      <p:cxnSp>
        <p:nvCxnSpPr>
          <p:cNvPr id="228" name="Google Shape;228;p13"/>
          <p:cNvCxnSpPr>
            <a:stCxn id="229" idx="3"/>
          </p:cNvCxnSpPr>
          <p:nvPr/>
        </p:nvCxnSpPr>
        <p:spPr>
          <a:xfrm>
            <a:off x="6728266" y="384856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75" y="2647625"/>
            <a:ext cx="11264576" cy="31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/>
          <p:nvPr>
            <p:ph type="title"/>
          </p:nvPr>
        </p:nvSpPr>
        <p:spPr>
          <a:xfrm>
            <a:off x="1143000" y="-176129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Data Processing Source Code</a:t>
            </a:r>
            <a:endParaRPr/>
          </a:p>
        </p:txBody>
      </p:sp>
      <p:pic>
        <p:nvPicPr>
          <p:cNvPr id="236" name="Google Shape;236;p14"/>
          <p:cNvPicPr preferRelativeResize="0"/>
          <p:nvPr/>
        </p:nvPicPr>
        <p:blipFill rotWithShape="1">
          <a:blip r:embed="rId3">
            <a:alphaModFix/>
          </a:blip>
          <a:srcRect b="0" l="4629" r="49352" t="0"/>
          <a:stretch/>
        </p:blipFill>
        <p:spPr>
          <a:xfrm>
            <a:off x="287893" y="1604334"/>
            <a:ext cx="4182507" cy="214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4484" l="0" r="0" t="0"/>
          <a:stretch/>
        </p:blipFill>
        <p:spPr>
          <a:xfrm>
            <a:off x="4772659" y="1604334"/>
            <a:ext cx="6928555" cy="151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 rotWithShape="1">
          <a:blip r:embed="rId5">
            <a:alphaModFix/>
          </a:blip>
          <a:srcRect b="0" l="0" r="24894" t="0"/>
          <a:stretch/>
        </p:blipFill>
        <p:spPr>
          <a:xfrm>
            <a:off x="400179" y="3954865"/>
            <a:ext cx="2503310" cy="2306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4"/>
          <p:cNvPicPr preferRelativeResize="0"/>
          <p:nvPr/>
        </p:nvPicPr>
        <p:blipFill rotWithShape="1">
          <a:blip r:embed="rId6">
            <a:alphaModFix/>
          </a:blip>
          <a:srcRect b="0" l="0" r="65618" t="0"/>
          <a:stretch/>
        </p:blipFill>
        <p:spPr>
          <a:xfrm>
            <a:off x="8845179" y="3289004"/>
            <a:ext cx="3058928" cy="322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4"/>
          <p:cNvPicPr preferRelativeResize="0"/>
          <p:nvPr/>
        </p:nvPicPr>
        <p:blipFill rotWithShape="1">
          <a:blip r:embed="rId7">
            <a:alphaModFix/>
          </a:blip>
          <a:srcRect b="0" l="8766" r="0" t="5320"/>
          <a:stretch/>
        </p:blipFill>
        <p:spPr>
          <a:xfrm>
            <a:off x="2984222" y="3954864"/>
            <a:ext cx="5780224" cy="214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type="title"/>
          </p:nvPr>
        </p:nvSpPr>
        <p:spPr>
          <a:xfrm>
            <a:off x="1143000" y="0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Data Processing cont…</a:t>
            </a:r>
            <a:endParaRPr/>
          </a:p>
        </p:txBody>
      </p:sp>
      <p:sp>
        <p:nvSpPr>
          <p:cNvPr id="246" name="Google Shape;246;p15"/>
          <p:cNvSpPr txBox="1"/>
          <p:nvPr>
            <p:ph idx="1" type="body"/>
          </p:nvPr>
        </p:nvSpPr>
        <p:spPr>
          <a:xfrm>
            <a:off x="1143000" y="1360898"/>
            <a:ext cx="9905999" cy="2104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One combined dataset of relevant data points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No missing values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Categorical values encoded to numerical values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Numerical values binned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47" name="Google Shape;2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3568188"/>
            <a:ext cx="96393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350" y="5311275"/>
            <a:ext cx="96393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"/>
          <p:cNvSpPr txBox="1"/>
          <p:nvPr>
            <p:ph type="title"/>
          </p:nvPr>
        </p:nvSpPr>
        <p:spPr>
          <a:xfrm>
            <a:off x="1143000" y="173946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-US" sz="3600"/>
              <a:t>Analytical Base Table &amp; Data Quality Report</a:t>
            </a:r>
            <a:endParaRPr/>
          </a:p>
        </p:txBody>
      </p:sp>
      <p:pic>
        <p:nvPicPr>
          <p:cNvPr id="254" name="Google Shape;254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7025" y="2801683"/>
            <a:ext cx="4259100" cy="33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 txBox="1"/>
          <p:nvPr/>
        </p:nvSpPr>
        <p:spPr>
          <a:xfrm>
            <a:off x="2201333" y="373662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A screenshot of a computer&#10;&#10;Description automatically generated with medium confidence" id="256" name="Google Shape;25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800" y="1189583"/>
            <a:ext cx="8881613" cy="16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3073870" y="-2"/>
            <a:ext cx="8239927" cy="6858000"/>
          </a:xfrm>
          <a:custGeom>
            <a:rect b="b" l="l" r="r" t="t"/>
            <a:pathLst>
              <a:path extrusionOk="0" h="6858000" w="8239927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5299527" y="0"/>
            <a:ext cx="6899617" cy="6858000"/>
          </a:xfrm>
          <a:custGeom>
            <a:rect b="b" l="l" r="r" t="t"/>
            <a:pathLst>
              <a:path extrusionOk="0" h="6858000" w="6899617">
                <a:moveTo>
                  <a:pt x="6010592" y="0"/>
                </a:moveTo>
                <a:lnTo>
                  <a:pt x="6036517" y="0"/>
                </a:lnTo>
                <a:lnTo>
                  <a:pt x="6899617" y="0"/>
                </a:lnTo>
                <a:lnTo>
                  <a:pt x="6899617" y="1529274"/>
                </a:lnTo>
                <a:lnTo>
                  <a:pt x="6899617" y="6858000"/>
                </a:lnTo>
                <a:lnTo>
                  <a:pt x="2229334" y="6858000"/>
                </a:lnTo>
                <a:lnTo>
                  <a:pt x="2592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4" name="Google Shape;264;p17"/>
          <p:cNvSpPr txBox="1"/>
          <p:nvPr>
            <p:ph type="title"/>
          </p:nvPr>
        </p:nvSpPr>
        <p:spPr>
          <a:xfrm>
            <a:off x="1142999" y="872937"/>
            <a:ext cx="5946290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Training and Testing Dataset</a:t>
            </a:r>
            <a:endParaRPr/>
          </a:p>
        </p:txBody>
      </p:sp>
      <p:sp>
        <p:nvSpPr>
          <p:cNvPr id="265" name="Google Shape;265;p17"/>
          <p:cNvSpPr txBox="1"/>
          <p:nvPr>
            <p:ph idx="1" type="body"/>
          </p:nvPr>
        </p:nvSpPr>
        <p:spPr>
          <a:xfrm>
            <a:off x="1143000" y="2332028"/>
            <a:ext cx="3729867" cy="384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As our dataset has  imbalanced target feature, we used stratified technique to split training and testing dataset to build the ML model.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Also, to validate  the built model stratified K-fold cross validation was  used.</a:t>
            </a:r>
            <a:endParaRPr/>
          </a:p>
        </p:txBody>
      </p:sp>
      <p:pic>
        <p:nvPicPr>
          <p:cNvPr descr="Statistics" id="266" name="Google Shape;2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1045" y="3223611"/>
            <a:ext cx="2817487" cy="281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Project Background</a:t>
            </a:r>
            <a:endParaRPr/>
          </a:p>
        </p:txBody>
      </p:sp>
      <p:sp>
        <p:nvSpPr>
          <p:cNvPr id="106" name="Google Shape;106;p2"/>
          <p:cNvSpPr txBox="1"/>
          <p:nvPr>
            <p:ph idx="1" type="body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701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2354"/>
              <a:t>Educational and occupational choices are important since they influence a person's standard of living.</a:t>
            </a:r>
            <a:endParaRPr sz="2354"/>
          </a:p>
          <a:p>
            <a:pPr indent="-22701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2354"/>
              <a:t>According to a study many people are frequently relocating due to various factors such as:</a:t>
            </a:r>
            <a:endParaRPr sz="2354"/>
          </a:p>
          <a:p>
            <a:pPr indent="-230185" lvl="2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462"/>
              <a:buChar char="•"/>
            </a:pPr>
            <a:r>
              <a:rPr lang="en-US" sz="1954"/>
              <a:t>cost of living and taxes</a:t>
            </a:r>
            <a:endParaRPr sz="1954"/>
          </a:p>
          <a:p>
            <a:pPr indent="-230185" lvl="2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462"/>
              <a:buChar char="•"/>
            </a:pPr>
            <a:r>
              <a:rPr lang="en-US" sz="1954"/>
              <a:t>high paying state</a:t>
            </a:r>
            <a:endParaRPr sz="1954"/>
          </a:p>
          <a:p>
            <a:pPr indent="-230185" lvl="2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462"/>
              <a:buChar char="•"/>
            </a:pPr>
            <a:r>
              <a:rPr lang="en-US" sz="1954"/>
              <a:t>job opportunities</a:t>
            </a:r>
            <a:endParaRPr sz="1954"/>
          </a:p>
          <a:p>
            <a:pPr indent="-230185" lvl="2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462"/>
              <a:buChar char="•"/>
            </a:pPr>
            <a:r>
              <a:rPr lang="en-US" sz="1954"/>
              <a:t>weather conditions</a:t>
            </a:r>
            <a:endParaRPr sz="1954"/>
          </a:p>
          <a:p>
            <a:pPr indent="-230185" lvl="2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462"/>
              <a:buChar char="•"/>
            </a:pPr>
            <a:r>
              <a:rPr lang="en-US" sz="1954"/>
              <a:t>safety and so on.</a:t>
            </a:r>
            <a:endParaRPr sz="1954"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3bc00c216_1_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2" name="Google Shape;272;g103bc00c216_1_30"/>
          <p:cNvSpPr txBox="1"/>
          <p:nvPr>
            <p:ph type="ctrTitle"/>
          </p:nvPr>
        </p:nvSpPr>
        <p:spPr>
          <a:xfrm>
            <a:off x="2338625" y="1918101"/>
            <a:ext cx="72360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MODELS</a:t>
            </a:r>
            <a:endParaRPr/>
          </a:p>
        </p:txBody>
      </p:sp>
      <p:sp>
        <p:nvSpPr>
          <p:cNvPr id="273" name="Google Shape;273;g103bc00c216_1_30"/>
          <p:cNvSpPr txBox="1"/>
          <p:nvPr>
            <p:ph idx="1" type="subTitle"/>
          </p:nvPr>
        </p:nvSpPr>
        <p:spPr>
          <a:xfrm>
            <a:off x="3162054" y="4901055"/>
            <a:ext cx="58995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4" name="Google Shape;274;g103bc00c216_1_30"/>
          <p:cNvSpPr/>
          <p:nvPr/>
        </p:nvSpPr>
        <p:spPr>
          <a:xfrm rot="10800000">
            <a:off x="0" y="0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275" name="Google Shape;275;g103bc00c216_1_30"/>
          <p:cNvCxnSpPr/>
          <p:nvPr/>
        </p:nvCxnSpPr>
        <p:spPr>
          <a:xfrm>
            <a:off x="5116708" y="4316888"/>
            <a:ext cx="19587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g103bc00c216_1_30"/>
          <p:cNvSpPr/>
          <p:nvPr/>
        </p:nvSpPr>
        <p:spPr>
          <a:xfrm>
            <a:off x="9749268" y="4070878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81" name="Google Shape;281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73" y="760801"/>
            <a:ext cx="10983600" cy="55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8"/>
          <p:cNvSpPr/>
          <p:nvPr/>
        </p:nvSpPr>
        <p:spPr>
          <a:xfrm>
            <a:off x="5976416" y="3244334"/>
            <a:ext cx="239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 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/>
          <p:nvPr>
            <p:ph type="title"/>
          </p:nvPr>
        </p:nvSpPr>
        <p:spPr>
          <a:xfrm>
            <a:off x="4004300" y="167250"/>
            <a:ext cx="3345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Decision Tree </a:t>
            </a:r>
            <a:endParaRPr/>
          </a:p>
        </p:txBody>
      </p:sp>
      <p:pic>
        <p:nvPicPr>
          <p:cNvPr id="289" name="Google Shape;2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25" y="1188437"/>
            <a:ext cx="5962525" cy="44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150" y="1188425"/>
            <a:ext cx="5661449" cy="197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150" y="3390908"/>
            <a:ext cx="5661450" cy="195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3bc00c216_1_20"/>
          <p:cNvSpPr txBox="1"/>
          <p:nvPr>
            <p:ph type="title"/>
          </p:nvPr>
        </p:nvSpPr>
        <p:spPr>
          <a:xfrm>
            <a:off x="3075925" y="136650"/>
            <a:ext cx="46872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Decision Tree cont.. </a:t>
            </a:r>
            <a:endParaRPr/>
          </a:p>
        </p:txBody>
      </p:sp>
      <p:pic>
        <p:nvPicPr>
          <p:cNvPr id="298" name="Google Shape;298;g103bc00c216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575" y="634425"/>
            <a:ext cx="9283501" cy="54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/>
          <p:nvPr>
            <p:ph type="title"/>
          </p:nvPr>
        </p:nvSpPr>
        <p:spPr>
          <a:xfrm>
            <a:off x="3612650" y="194000"/>
            <a:ext cx="4465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K-Nearest Neighbor</a:t>
            </a:r>
            <a:endParaRPr/>
          </a:p>
        </p:txBody>
      </p:sp>
      <p:pic>
        <p:nvPicPr>
          <p:cNvPr id="304" name="Google Shape;30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75" y="1692850"/>
            <a:ext cx="6128700" cy="362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305" name="Google Shape;30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6700" y="1692850"/>
            <a:ext cx="5444925" cy="35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/>
          <p:nvPr>
            <p:ph type="title"/>
          </p:nvPr>
        </p:nvSpPr>
        <p:spPr>
          <a:xfrm>
            <a:off x="4623200" y="127900"/>
            <a:ext cx="23529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AdaBoost</a:t>
            </a:r>
            <a:endParaRPr/>
          </a:p>
        </p:txBody>
      </p:sp>
      <p:pic>
        <p:nvPicPr>
          <p:cNvPr id="311" name="Google Shape;311;p21"/>
          <p:cNvPicPr preferRelativeResize="0"/>
          <p:nvPr/>
        </p:nvPicPr>
        <p:blipFill rotWithShape="1">
          <a:blip r:embed="rId3">
            <a:alphaModFix/>
          </a:blip>
          <a:srcRect b="0" l="0" r="42961" t="62076"/>
          <a:stretch/>
        </p:blipFill>
        <p:spPr>
          <a:xfrm>
            <a:off x="5715500" y="963225"/>
            <a:ext cx="5422099" cy="477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1"/>
          <p:cNvPicPr preferRelativeResize="0"/>
          <p:nvPr/>
        </p:nvPicPr>
        <p:blipFill rotWithShape="1">
          <a:blip r:embed="rId4">
            <a:alphaModFix/>
          </a:blip>
          <a:srcRect b="0" l="8280" r="5468" t="0"/>
          <a:stretch/>
        </p:blipFill>
        <p:spPr>
          <a:xfrm>
            <a:off x="2143125" y="4601826"/>
            <a:ext cx="2047775" cy="148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2600" y="962750"/>
            <a:ext cx="3386574" cy="349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/>
          <p:nvPr>
            <p:ph type="title"/>
          </p:nvPr>
        </p:nvSpPr>
        <p:spPr>
          <a:xfrm>
            <a:off x="4485350" y="216448"/>
            <a:ext cx="21267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XGBoost</a:t>
            </a:r>
            <a:endParaRPr/>
          </a:p>
        </p:txBody>
      </p:sp>
      <p:pic>
        <p:nvPicPr>
          <p:cNvPr id="319" name="Google Shape;319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50" y="1890924"/>
            <a:ext cx="4827900" cy="4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9250" y="1890923"/>
            <a:ext cx="6499799" cy="30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9250" y="4913050"/>
            <a:ext cx="6499801" cy="10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7" name="Google Shape;327;p23"/>
          <p:cNvSpPr txBox="1"/>
          <p:nvPr>
            <p:ph type="ctrTitle"/>
          </p:nvPr>
        </p:nvSpPr>
        <p:spPr>
          <a:xfrm>
            <a:off x="2477929" y="1181101"/>
            <a:ext cx="7236143" cy="2610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MODEL EVALUATION</a:t>
            </a:r>
            <a:endParaRPr/>
          </a:p>
        </p:txBody>
      </p:sp>
      <p:sp>
        <p:nvSpPr>
          <p:cNvPr id="328" name="Google Shape;328;p23"/>
          <p:cNvSpPr txBox="1"/>
          <p:nvPr>
            <p:ph idx="1" type="subTitle"/>
          </p:nvPr>
        </p:nvSpPr>
        <p:spPr>
          <a:xfrm>
            <a:off x="3162054" y="4901055"/>
            <a:ext cx="5899356" cy="1271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 rot="10800000">
            <a:off x="0" y="0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330" name="Google Shape;330;p23"/>
          <p:cNvCxnSpPr/>
          <p:nvPr/>
        </p:nvCxnSpPr>
        <p:spPr>
          <a:xfrm>
            <a:off x="5116708" y="4316888"/>
            <a:ext cx="1958585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1" name="Google Shape;331;p23"/>
          <p:cNvSpPr/>
          <p:nvPr/>
        </p:nvSpPr>
        <p:spPr>
          <a:xfrm>
            <a:off x="9749268" y="4070878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"/>
          <p:cNvSpPr txBox="1"/>
          <p:nvPr>
            <p:ph type="title"/>
          </p:nvPr>
        </p:nvSpPr>
        <p:spPr>
          <a:xfrm>
            <a:off x="4169101" y="73003"/>
            <a:ext cx="3387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Decision Tree</a:t>
            </a:r>
            <a:endParaRPr/>
          </a:p>
        </p:txBody>
      </p:sp>
      <p:sp>
        <p:nvSpPr>
          <p:cNvPr id="337" name="Google Shape;337;p24"/>
          <p:cNvSpPr txBox="1"/>
          <p:nvPr>
            <p:ph idx="1" type="body"/>
          </p:nvPr>
        </p:nvSpPr>
        <p:spPr>
          <a:xfrm>
            <a:off x="1425705" y="1019200"/>
            <a:ext cx="3917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Hyper parameter Tuning  </a:t>
            </a:r>
            <a:endParaRPr/>
          </a:p>
        </p:txBody>
      </p:sp>
      <p:pic>
        <p:nvPicPr>
          <p:cNvPr id="338" name="Google Shape;3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50" y="1505225"/>
            <a:ext cx="5056000" cy="33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550" y="4941775"/>
            <a:ext cx="5106307" cy="11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1325" y="1473479"/>
            <a:ext cx="5371851" cy="340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1313" y="4959500"/>
            <a:ext cx="5371875" cy="10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4"/>
          <p:cNvSpPr txBox="1"/>
          <p:nvPr>
            <p:ph idx="1" type="body"/>
          </p:nvPr>
        </p:nvSpPr>
        <p:spPr>
          <a:xfrm>
            <a:off x="6758705" y="925625"/>
            <a:ext cx="3917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</a:t>
            </a:r>
            <a:r>
              <a:rPr lang="en-US"/>
              <a:t>Hyper parameter Tuning 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3549575" y="89376"/>
            <a:ext cx="48039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K-Nearest Neighbor</a:t>
            </a:r>
            <a:endParaRPr/>
          </a:p>
        </p:txBody>
      </p:sp>
      <p:pic>
        <p:nvPicPr>
          <p:cNvPr id="348" name="Google Shape;3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63" y="1352825"/>
            <a:ext cx="5498026" cy="2647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75" y="4118475"/>
            <a:ext cx="5498026" cy="19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5"/>
          <p:cNvSpPr txBox="1"/>
          <p:nvPr>
            <p:ph idx="1" type="body"/>
          </p:nvPr>
        </p:nvSpPr>
        <p:spPr>
          <a:xfrm>
            <a:off x="1189580" y="847925"/>
            <a:ext cx="3917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Hyper parameter Tuning  </a:t>
            </a:r>
            <a:endParaRPr/>
          </a:p>
        </p:txBody>
      </p:sp>
      <p:sp>
        <p:nvSpPr>
          <p:cNvPr id="351" name="Google Shape;351;p25"/>
          <p:cNvSpPr txBox="1"/>
          <p:nvPr>
            <p:ph idx="1" type="body"/>
          </p:nvPr>
        </p:nvSpPr>
        <p:spPr>
          <a:xfrm>
            <a:off x="7546530" y="847925"/>
            <a:ext cx="3917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Hyper parameter Tuning  </a:t>
            </a:r>
            <a:endParaRPr/>
          </a:p>
        </p:txBody>
      </p:sp>
      <p:pic>
        <p:nvPicPr>
          <p:cNvPr id="352" name="Google Shape;3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2925" y="1352825"/>
            <a:ext cx="4983650" cy="26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3900" y="4152275"/>
            <a:ext cx="5020275" cy="19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2" name="Google Shape;112;p3"/>
          <p:cNvSpPr txBox="1"/>
          <p:nvPr>
            <p:ph type="title"/>
          </p:nvPr>
        </p:nvSpPr>
        <p:spPr>
          <a:xfrm>
            <a:off x="7418340" y="74007"/>
            <a:ext cx="5798126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Key Facts</a:t>
            </a:r>
            <a:endParaRPr/>
          </a:p>
        </p:txBody>
      </p:sp>
      <p:sp>
        <p:nvSpPr>
          <p:cNvPr id="113" name="Google Shape;113;p3"/>
          <p:cNvSpPr txBox="1"/>
          <p:nvPr>
            <p:ph idx="1" type="body"/>
          </p:nvPr>
        </p:nvSpPr>
        <p:spPr>
          <a:xfrm>
            <a:off x="7336046" y="1434905"/>
            <a:ext cx="4552885" cy="4875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People relocate to seek a higher paying job or career advancement (49.3%)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Find a job closer to family (20.5%).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Transfer within an existing company (11.1%).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Others moved because they relocated their business, or their job moved to a new facility (7.7%)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A picture containing chart&#10;&#10;Description automatically generated"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22488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>
            <p:ph type="title"/>
          </p:nvPr>
        </p:nvSpPr>
        <p:spPr>
          <a:xfrm>
            <a:off x="4655175" y="85300"/>
            <a:ext cx="2301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AdaBoost</a:t>
            </a:r>
            <a:endParaRPr/>
          </a:p>
        </p:txBody>
      </p:sp>
      <p:pic>
        <p:nvPicPr>
          <p:cNvPr id="359" name="Google Shape;359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775" y="1186575"/>
            <a:ext cx="4947600" cy="30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1875" y="1245325"/>
            <a:ext cx="5323900" cy="298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/>
          <p:cNvPicPr preferRelativeResize="0"/>
          <p:nvPr/>
        </p:nvPicPr>
        <p:blipFill rotWithShape="1">
          <a:blip r:embed="rId5">
            <a:alphaModFix/>
          </a:blip>
          <a:srcRect b="0" l="8230" r="29700" t="0"/>
          <a:stretch/>
        </p:blipFill>
        <p:spPr>
          <a:xfrm>
            <a:off x="660775" y="4317375"/>
            <a:ext cx="5018100" cy="17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 rotWithShape="1">
          <a:blip r:embed="rId6">
            <a:alphaModFix/>
          </a:blip>
          <a:srcRect b="0" l="4608" r="24384" t="0"/>
          <a:stretch/>
        </p:blipFill>
        <p:spPr>
          <a:xfrm>
            <a:off x="5931875" y="4317376"/>
            <a:ext cx="5323900" cy="18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6"/>
          <p:cNvSpPr txBox="1"/>
          <p:nvPr>
            <p:ph idx="1" type="body"/>
          </p:nvPr>
        </p:nvSpPr>
        <p:spPr>
          <a:xfrm>
            <a:off x="1032155" y="720000"/>
            <a:ext cx="3917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Hyper parameter Tuning  </a:t>
            </a:r>
            <a:endParaRPr/>
          </a:p>
        </p:txBody>
      </p:sp>
      <p:sp>
        <p:nvSpPr>
          <p:cNvPr id="364" name="Google Shape;364;p26"/>
          <p:cNvSpPr txBox="1"/>
          <p:nvPr>
            <p:ph idx="1" type="body"/>
          </p:nvPr>
        </p:nvSpPr>
        <p:spPr>
          <a:xfrm>
            <a:off x="6497780" y="720000"/>
            <a:ext cx="3917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</a:t>
            </a:r>
            <a:r>
              <a:rPr lang="en-US"/>
              <a:t>Hyper parameter Tuning 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"/>
          <p:cNvSpPr txBox="1"/>
          <p:nvPr>
            <p:ph type="title"/>
          </p:nvPr>
        </p:nvSpPr>
        <p:spPr>
          <a:xfrm>
            <a:off x="4549550" y="0"/>
            <a:ext cx="2003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XGBoost</a:t>
            </a:r>
            <a:endParaRPr/>
          </a:p>
        </p:txBody>
      </p:sp>
      <p:sp>
        <p:nvSpPr>
          <p:cNvPr id="370" name="Google Shape;370;p27"/>
          <p:cNvSpPr txBox="1"/>
          <p:nvPr>
            <p:ph idx="1" type="body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71" name="Google Shape;3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440" y="1040949"/>
            <a:ext cx="5540643" cy="268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7057" y="1040951"/>
            <a:ext cx="5536999" cy="268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7"/>
          <p:cNvPicPr preferRelativeResize="0"/>
          <p:nvPr/>
        </p:nvPicPr>
        <p:blipFill rotWithShape="1">
          <a:blip r:embed="rId5">
            <a:alphaModFix/>
          </a:blip>
          <a:srcRect b="36600" l="0" r="10354" t="0"/>
          <a:stretch/>
        </p:blipFill>
        <p:spPr>
          <a:xfrm>
            <a:off x="458450" y="3903775"/>
            <a:ext cx="5540625" cy="18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/>
          <p:cNvPicPr preferRelativeResize="0"/>
          <p:nvPr/>
        </p:nvPicPr>
        <p:blipFill rotWithShape="1">
          <a:blip r:embed="rId6">
            <a:alphaModFix/>
          </a:blip>
          <a:srcRect b="52214" l="3827" r="0" t="0"/>
          <a:stretch/>
        </p:blipFill>
        <p:spPr>
          <a:xfrm>
            <a:off x="6148700" y="3903775"/>
            <a:ext cx="5717500" cy="17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7"/>
          <p:cNvSpPr txBox="1"/>
          <p:nvPr>
            <p:ph idx="1" type="body"/>
          </p:nvPr>
        </p:nvSpPr>
        <p:spPr>
          <a:xfrm>
            <a:off x="1051825" y="512775"/>
            <a:ext cx="3917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Hyper parameter Tuning  </a:t>
            </a:r>
            <a:endParaRPr/>
          </a:p>
        </p:txBody>
      </p:sp>
      <p:sp>
        <p:nvSpPr>
          <p:cNvPr id="376" name="Google Shape;376;p27"/>
          <p:cNvSpPr txBox="1"/>
          <p:nvPr>
            <p:ph idx="1" type="body"/>
          </p:nvPr>
        </p:nvSpPr>
        <p:spPr>
          <a:xfrm>
            <a:off x="7432505" y="518175"/>
            <a:ext cx="3917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</a:t>
            </a:r>
            <a:r>
              <a:rPr lang="en-US"/>
              <a:t>Hyper parameter Tuning  </a:t>
            </a:r>
            <a:endParaRPr/>
          </a:p>
        </p:txBody>
      </p:sp>
      <p:pic>
        <p:nvPicPr>
          <p:cNvPr id="377" name="Google Shape;377;p27"/>
          <p:cNvPicPr preferRelativeResize="0"/>
          <p:nvPr/>
        </p:nvPicPr>
        <p:blipFill rotWithShape="1">
          <a:blip r:embed="rId6">
            <a:alphaModFix/>
          </a:blip>
          <a:srcRect b="0" l="3827" r="0" t="94108"/>
          <a:stretch/>
        </p:blipFill>
        <p:spPr>
          <a:xfrm>
            <a:off x="6148700" y="5632424"/>
            <a:ext cx="5717500" cy="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7"/>
          <p:cNvPicPr preferRelativeResize="0"/>
          <p:nvPr/>
        </p:nvPicPr>
        <p:blipFill rotWithShape="1">
          <a:blip r:embed="rId5">
            <a:alphaModFix/>
          </a:blip>
          <a:srcRect b="0" l="0" r="0" t="89769"/>
          <a:stretch/>
        </p:blipFill>
        <p:spPr>
          <a:xfrm>
            <a:off x="458451" y="5735475"/>
            <a:ext cx="5540625" cy="3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/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Model Validation and Evaluation</a:t>
            </a:r>
            <a:endParaRPr/>
          </a:p>
        </p:txBody>
      </p:sp>
      <p:sp>
        <p:nvSpPr>
          <p:cNvPr id="384" name="Google Shape;384;p28"/>
          <p:cNvSpPr txBox="1"/>
          <p:nvPr>
            <p:ph idx="1" type="body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ROC Curve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Calculating Precision, Recall, F1-Score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Calculating Training Accuracy and Testing Accuracy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Stratified 10-fold cross validation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9"/>
          <p:cNvSpPr txBox="1"/>
          <p:nvPr>
            <p:ph type="title"/>
          </p:nvPr>
        </p:nvSpPr>
        <p:spPr>
          <a:xfrm>
            <a:off x="1215189" y="0"/>
            <a:ext cx="3332747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Decision Tree</a:t>
            </a:r>
            <a:endParaRPr/>
          </a:p>
        </p:txBody>
      </p:sp>
      <p:pic>
        <p:nvPicPr>
          <p:cNvPr id="390" name="Google Shape;3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75" y="1135575"/>
            <a:ext cx="5778500" cy="50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4650" y="1135575"/>
            <a:ext cx="5052300" cy="1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4650" y="5019650"/>
            <a:ext cx="5404724" cy="11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4650" y="3094300"/>
            <a:ext cx="4796499" cy="18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 txBox="1"/>
          <p:nvPr>
            <p:ph type="title"/>
          </p:nvPr>
        </p:nvSpPr>
        <p:spPr>
          <a:xfrm>
            <a:off x="1046748" y="42578"/>
            <a:ext cx="4740442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K- Nearest Neighbor</a:t>
            </a:r>
            <a:endParaRPr/>
          </a:p>
        </p:txBody>
      </p:sp>
      <p:pic>
        <p:nvPicPr>
          <p:cNvPr id="399" name="Google Shape;39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25" y="1551427"/>
            <a:ext cx="5171400" cy="45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827" y="4974525"/>
            <a:ext cx="5438200" cy="111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950" y="1485375"/>
            <a:ext cx="5438200" cy="14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6825" y="3112025"/>
            <a:ext cx="5383324" cy="17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1"/>
          <p:cNvSpPr txBox="1"/>
          <p:nvPr>
            <p:ph type="title"/>
          </p:nvPr>
        </p:nvSpPr>
        <p:spPr>
          <a:xfrm>
            <a:off x="1143000" y="0"/>
            <a:ext cx="2538663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AdaBoost</a:t>
            </a:r>
            <a:endParaRPr/>
          </a:p>
        </p:txBody>
      </p:sp>
      <p:pic>
        <p:nvPicPr>
          <p:cNvPr id="408" name="Google Shape;408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450" y="1393800"/>
            <a:ext cx="4583400" cy="45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4512" y="5036775"/>
            <a:ext cx="5747050" cy="88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3137" y="1419925"/>
            <a:ext cx="5709775" cy="15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4500" y="3156750"/>
            <a:ext cx="5747052" cy="1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"/>
          <p:cNvSpPr txBox="1"/>
          <p:nvPr>
            <p:ph type="title"/>
          </p:nvPr>
        </p:nvSpPr>
        <p:spPr>
          <a:xfrm>
            <a:off x="1251286" y="-161780"/>
            <a:ext cx="2261936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XgBoost</a:t>
            </a:r>
            <a:endParaRPr/>
          </a:p>
        </p:txBody>
      </p:sp>
      <p:pic>
        <p:nvPicPr>
          <p:cNvPr id="417" name="Google Shape;417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25" y="931400"/>
            <a:ext cx="5058600" cy="32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0200" y="3975575"/>
            <a:ext cx="5741300" cy="20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625" y="4319450"/>
            <a:ext cx="5176124" cy="17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6775" y="876850"/>
            <a:ext cx="5794726" cy="30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>
            <p:ph type="title"/>
          </p:nvPr>
        </p:nvSpPr>
        <p:spPr>
          <a:xfrm>
            <a:off x="673769" y="139009"/>
            <a:ext cx="7700210" cy="94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Model Comparison and Justification</a:t>
            </a:r>
            <a:endParaRPr/>
          </a:p>
        </p:txBody>
      </p:sp>
      <p:sp>
        <p:nvSpPr>
          <p:cNvPr id="426" name="Google Shape;426;p33"/>
          <p:cNvSpPr txBox="1"/>
          <p:nvPr>
            <p:ph idx="1" type="body"/>
          </p:nvPr>
        </p:nvSpPr>
        <p:spPr>
          <a:xfrm>
            <a:off x="806116" y="1082841"/>
            <a:ext cx="10936705" cy="500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Decision Tree:</a:t>
            </a:r>
            <a:endParaRPr/>
          </a:p>
          <a:p>
            <a:pPr indent="0" lvl="1" marL="228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i="0" lang="en-US"/>
              <a:t>Decision Tree achieved accuracy of 95%</a:t>
            </a:r>
            <a:endParaRPr/>
          </a:p>
          <a:p>
            <a:pPr indent="0" lvl="1" marL="228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i="0" lang="en-US"/>
              <a:t>Even though it achieved higher accuracy rate precision, recall and f1-score Is very low</a:t>
            </a:r>
            <a:endParaRPr/>
          </a:p>
          <a:p>
            <a:pPr indent="0" lvl="1" marL="228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i="0" lang="en-US"/>
              <a:t>Area under curve was less when compared to boosting techniques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K-NN:</a:t>
            </a:r>
            <a:endParaRPr/>
          </a:p>
          <a:p>
            <a:pPr indent="0" lvl="1" marL="228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i="0" lang="en-US"/>
              <a:t>K-NN model didn’t perform well</a:t>
            </a:r>
            <a:endParaRPr/>
          </a:p>
          <a:p>
            <a:pPr indent="0" lvl="1" marL="228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i="0" lang="en-US"/>
              <a:t>After tuning, this K-NN model was still overfitted</a:t>
            </a:r>
            <a:endParaRPr/>
          </a:p>
          <a:p>
            <a:pPr indent="0" lvl="1" marL="228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i="0" lang="en-US"/>
              <a:t>Precision, Recall and F1- Score was very less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XgBoost:</a:t>
            </a:r>
            <a:endParaRPr/>
          </a:p>
          <a:p>
            <a:pPr indent="0" lvl="1" marL="228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i="0" lang="en-US"/>
              <a:t>The XgBoost model performed well with a 99.23% accuracy</a:t>
            </a:r>
            <a:endParaRPr/>
          </a:p>
          <a:p>
            <a:pPr indent="0" lvl="1" marL="228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i="0" lang="en-US"/>
              <a:t>But Precision, Recall and F1 - Score was less comparing with AdaBoost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AdaBoost:</a:t>
            </a:r>
            <a:endParaRPr/>
          </a:p>
          <a:p>
            <a:pPr indent="0" lvl="1" marL="228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i="0" lang="en-US"/>
              <a:t>AdaBoost achieved accuracy rate of 99.89%</a:t>
            </a:r>
            <a:endParaRPr/>
          </a:p>
          <a:p>
            <a:pPr indent="0" lvl="1" marL="228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i="0" lang="en-US"/>
              <a:t>AdaBoost has highest True positive rate compare to all other models.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"/>
          <p:cNvSpPr/>
          <p:nvPr/>
        </p:nvSpPr>
        <p:spPr>
          <a:xfrm>
            <a:off x="5318308" y="0"/>
            <a:ext cx="6873692" cy="6858000"/>
          </a:xfrm>
          <a:custGeom>
            <a:rect b="b" l="l" r="r" t="t"/>
            <a:pathLst>
              <a:path extrusionOk="0" h="6858000" w="6873692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432" name="Google Shape;432;p34"/>
          <p:cNvCxnSpPr/>
          <p:nvPr/>
        </p:nvCxnSpPr>
        <p:spPr>
          <a:xfrm>
            <a:off x="1188357" y="5151666"/>
            <a:ext cx="982254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3" name="Google Shape;433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34" name="Google Shape;434;p34"/>
          <p:cNvSpPr txBox="1"/>
          <p:nvPr>
            <p:ph type="title"/>
          </p:nvPr>
        </p:nvSpPr>
        <p:spPr>
          <a:xfrm>
            <a:off x="2477929" y="1181101"/>
            <a:ext cx="7236143" cy="2610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cap="none"/>
              <a:t>UI DEMO</a:t>
            </a:r>
            <a:endParaRPr/>
          </a:p>
        </p:txBody>
      </p:sp>
      <p:sp>
        <p:nvSpPr>
          <p:cNvPr id="435" name="Google Shape;435;p34"/>
          <p:cNvSpPr/>
          <p:nvPr/>
        </p:nvSpPr>
        <p:spPr>
          <a:xfrm rot="10800000">
            <a:off x="0" y="0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436" name="Google Shape;436;p34"/>
          <p:cNvCxnSpPr/>
          <p:nvPr/>
        </p:nvCxnSpPr>
        <p:spPr>
          <a:xfrm>
            <a:off x="5116708" y="4316888"/>
            <a:ext cx="1958585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7" name="Google Shape;437;p34"/>
          <p:cNvSpPr/>
          <p:nvPr/>
        </p:nvSpPr>
        <p:spPr>
          <a:xfrm>
            <a:off x="9749268" y="4070878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/>
          <p:nvPr/>
        </p:nvSpPr>
        <p:spPr>
          <a:xfrm>
            <a:off x="5318308" y="0"/>
            <a:ext cx="6873692" cy="6858000"/>
          </a:xfrm>
          <a:custGeom>
            <a:rect b="b" l="l" r="r" t="t"/>
            <a:pathLst>
              <a:path extrusionOk="0" h="6858000" w="6873692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443" name="Google Shape;443;p35"/>
          <p:cNvCxnSpPr/>
          <p:nvPr/>
        </p:nvCxnSpPr>
        <p:spPr>
          <a:xfrm>
            <a:off x="1188357" y="5151666"/>
            <a:ext cx="982254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4" name="Google Shape;444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5" name="Google Shape;445;p35"/>
          <p:cNvSpPr/>
          <p:nvPr/>
        </p:nvSpPr>
        <p:spPr>
          <a:xfrm rot="5400000">
            <a:off x="1127553" y="-1127553"/>
            <a:ext cx="6858000" cy="9113106"/>
          </a:xfrm>
          <a:custGeom>
            <a:rect b="b" l="l" r="r" t="t"/>
            <a:pathLst>
              <a:path extrusionOk="0" h="9113106" w="6858000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2234482" y="0"/>
            <a:ext cx="9957519" cy="6858000"/>
          </a:xfrm>
          <a:custGeom>
            <a:rect b="b" l="l" r="r" t="t"/>
            <a:pathLst>
              <a:path extrusionOk="0" h="6858000" w="9957519">
                <a:moveTo>
                  <a:pt x="6878624" y="0"/>
                </a:moveTo>
                <a:lnTo>
                  <a:pt x="9957519" y="0"/>
                </a:lnTo>
                <a:lnTo>
                  <a:pt x="9957519" y="1557082"/>
                </a:lnTo>
                <a:lnTo>
                  <a:pt x="5311608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7" name="Google Shape;447;p35"/>
          <p:cNvSpPr txBox="1"/>
          <p:nvPr>
            <p:ph type="title"/>
          </p:nvPr>
        </p:nvSpPr>
        <p:spPr>
          <a:xfrm>
            <a:off x="1143000" y="1181101"/>
            <a:ext cx="5202381" cy="1998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cap="none"/>
              <a:t>THANK YOU</a:t>
            </a:r>
            <a:endParaRPr/>
          </a:p>
        </p:txBody>
      </p:sp>
      <p:pic>
        <p:nvPicPr>
          <p:cNvPr descr="Smiling Face with No Fill" id="448" name="Google Shape;4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8054" y="2754999"/>
            <a:ext cx="1640019" cy="164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0" name="Google Shape;120;p4"/>
          <p:cNvSpPr txBox="1"/>
          <p:nvPr>
            <p:ph type="title"/>
          </p:nvPr>
        </p:nvSpPr>
        <p:spPr>
          <a:xfrm>
            <a:off x="1756756" y="906189"/>
            <a:ext cx="8689571" cy="1001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Project Goal</a:t>
            </a:r>
            <a:endParaRPr/>
          </a:p>
        </p:txBody>
      </p:sp>
      <p:cxnSp>
        <p:nvCxnSpPr>
          <p:cNvPr id="121" name="Google Shape;121;p4"/>
          <p:cNvCxnSpPr/>
          <p:nvPr/>
        </p:nvCxnSpPr>
        <p:spPr>
          <a:xfrm>
            <a:off x="1233837" y="6172200"/>
            <a:ext cx="976063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2" name="Google Shape;122;p4"/>
          <p:cNvGrpSpPr/>
          <p:nvPr/>
        </p:nvGrpSpPr>
        <p:grpSpPr>
          <a:xfrm>
            <a:off x="1143000" y="2916700"/>
            <a:ext cx="9906000" cy="2403763"/>
            <a:chOff x="0" y="578684"/>
            <a:chExt cx="9906000" cy="2403763"/>
          </a:xfrm>
        </p:grpSpPr>
        <p:sp>
          <p:nvSpPr>
            <p:cNvPr id="123" name="Google Shape;123;p4"/>
            <p:cNvSpPr/>
            <p:nvPr/>
          </p:nvSpPr>
          <p:spPr>
            <a:xfrm>
              <a:off x="0" y="578684"/>
              <a:ext cx="9906000" cy="1068339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23172" y="819060"/>
              <a:ext cx="587586" cy="58758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233932" y="578684"/>
              <a:ext cx="8672067" cy="10683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1233932" y="578684"/>
              <a:ext cx="8672067" cy="10683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050" lIns="113050" spcFirstLastPara="1" rIns="113050" wrap="square" tIns="113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Play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The goal of the project is to build a location recommendation system for job-searchers.</a:t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0" y="1914108"/>
              <a:ext cx="9906000" cy="1068339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23172" y="2154485"/>
              <a:ext cx="587586" cy="58758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233932" y="1914108"/>
              <a:ext cx="8672067" cy="10683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1233932" y="1914108"/>
              <a:ext cx="8672067" cy="10683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050" lIns="113050" spcFirstLastPara="1" rIns="113050" wrap="square" tIns="113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Play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To help job seekers to settle in a tranquil environment that suits their preferences.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Motivation</a:t>
            </a:r>
            <a:endParaRPr/>
          </a:p>
        </p:txBody>
      </p:sp>
      <p:grpSp>
        <p:nvGrpSpPr>
          <p:cNvPr id="136" name="Google Shape;136;p5"/>
          <p:cNvGrpSpPr/>
          <p:nvPr/>
        </p:nvGrpSpPr>
        <p:grpSpPr>
          <a:xfrm>
            <a:off x="1143000" y="2333767"/>
            <a:ext cx="9905999" cy="3563635"/>
            <a:chOff x="0" y="1741"/>
            <a:chExt cx="9905999" cy="3563635"/>
          </a:xfrm>
        </p:grpSpPr>
        <p:cxnSp>
          <p:nvCxnSpPr>
            <p:cNvPr id="137" name="Google Shape;137;p5"/>
            <p:cNvCxnSpPr/>
            <p:nvPr/>
          </p:nvCxnSpPr>
          <p:spPr>
            <a:xfrm>
              <a:off x="0" y="1741"/>
              <a:ext cx="9905999" cy="0"/>
            </a:xfrm>
            <a:prstGeom prst="straightConnector1">
              <a:avLst/>
            </a:prstGeom>
            <a:solidFill>
              <a:srgbClr val="B89D74"/>
            </a:solidFill>
            <a:ln cap="flat" cmpd="sng" w="12700">
              <a:solidFill>
                <a:srgbClr val="B89D7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8" name="Google Shape;138;p5"/>
            <p:cNvSpPr/>
            <p:nvPr/>
          </p:nvSpPr>
          <p:spPr>
            <a:xfrm>
              <a:off x="0" y="1741"/>
              <a:ext cx="9905999" cy="1187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 txBox="1"/>
            <p:nvPr/>
          </p:nvSpPr>
          <p:spPr>
            <a:xfrm>
              <a:off x="0" y="1741"/>
              <a:ext cx="9905999" cy="1187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Play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People are currently considering where to settle based on work availability and living conditions.</a:t>
              </a:r>
              <a:endParaRPr/>
            </a:p>
          </p:txBody>
        </p:sp>
        <p:cxnSp>
          <p:nvCxnSpPr>
            <p:cNvPr id="140" name="Google Shape;140;p5"/>
            <p:cNvCxnSpPr/>
            <p:nvPr/>
          </p:nvCxnSpPr>
          <p:spPr>
            <a:xfrm>
              <a:off x="0" y="1189619"/>
              <a:ext cx="9905999" cy="0"/>
            </a:xfrm>
            <a:prstGeom prst="straightConnector1">
              <a:avLst/>
            </a:prstGeom>
            <a:solidFill>
              <a:srgbClr val="B89D74"/>
            </a:solidFill>
            <a:ln cap="flat" cmpd="sng" w="12700">
              <a:solidFill>
                <a:srgbClr val="B89D7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1" name="Google Shape;141;p5"/>
            <p:cNvSpPr/>
            <p:nvPr/>
          </p:nvSpPr>
          <p:spPr>
            <a:xfrm>
              <a:off x="0" y="1189619"/>
              <a:ext cx="9905999" cy="1187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 txBox="1"/>
            <p:nvPr/>
          </p:nvSpPr>
          <p:spPr>
            <a:xfrm>
              <a:off x="0" y="1189619"/>
              <a:ext cx="9905999" cy="1187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Play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Researching job availability, location, payscale and other factors is time consuming</a:t>
              </a:r>
              <a:endParaRPr/>
            </a:p>
          </p:txBody>
        </p:sp>
        <p:cxnSp>
          <p:nvCxnSpPr>
            <p:cNvPr id="143" name="Google Shape;143;p5"/>
            <p:cNvCxnSpPr/>
            <p:nvPr/>
          </p:nvCxnSpPr>
          <p:spPr>
            <a:xfrm>
              <a:off x="0" y="2377498"/>
              <a:ext cx="9905999" cy="0"/>
            </a:xfrm>
            <a:prstGeom prst="straightConnector1">
              <a:avLst/>
            </a:prstGeom>
            <a:solidFill>
              <a:srgbClr val="B89D74"/>
            </a:solidFill>
            <a:ln cap="flat" cmpd="sng" w="12700">
              <a:solidFill>
                <a:srgbClr val="B89D7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4" name="Google Shape;144;p5"/>
            <p:cNvSpPr/>
            <p:nvPr/>
          </p:nvSpPr>
          <p:spPr>
            <a:xfrm>
              <a:off x="0" y="2377498"/>
              <a:ext cx="9905999" cy="1187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 txBox="1"/>
            <p:nvPr/>
          </p:nvSpPr>
          <p:spPr>
            <a:xfrm>
              <a:off x="0" y="2377498"/>
              <a:ext cx="9905999" cy="1187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Play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No mechanism for determining a person’s ideal job and settling location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Existing Solution</a:t>
            </a:r>
            <a:endParaRPr/>
          </a:p>
        </p:txBody>
      </p:sp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1143001" y="2332026"/>
            <a:ext cx="5415844" cy="3567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Many websites such as glass door , levels fyi  predicted salaries based on various attributes such as location , job roles ,years of experience and so on.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But no one predicted location based on the individual's preference. </a:t>
            </a:r>
            <a:endParaRPr/>
          </a:p>
        </p:txBody>
      </p:sp>
      <p:sp>
        <p:nvSpPr>
          <p:cNvPr id="152" name="Google Shape;152;p6"/>
          <p:cNvSpPr txBox="1"/>
          <p:nvPr/>
        </p:nvSpPr>
        <p:spPr>
          <a:xfrm>
            <a:off x="6441145" y="1221101"/>
            <a:ext cx="39399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Current Solution</a:t>
            </a:r>
            <a:endParaRPr/>
          </a:p>
        </p:txBody>
      </p:sp>
      <p:sp>
        <p:nvSpPr>
          <p:cNvPr id="153" name="Google Shape;153;p6"/>
          <p:cNvSpPr txBox="1"/>
          <p:nvPr/>
        </p:nvSpPr>
        <p:spPr>
          <a:xfrm>
            <a:off x="6441145" y="2233833"/>
            <a:ext cx="5614732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The mechanism to predict the location based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     on the livability condition, PayScale, experience.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Helps in finding better location to settle.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Moreover, the location prediction model greatly cuts down the time spent and provides focal points of research.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9" name="Google Shape;159;p7"/>
          <p:cNvSpPr txBox="1"/>
          <p:nvPr>
            <p:ph type="title"/>
          </p:nvPr>
        </p:nvSpPr>
        <p:spPr>
          <a:xfrm>
            <a:off x="1756756" y="906189"/>
            <a:ext cx="8689571" cy="1001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Deliverables</a:t>
            </a:r>
            <a:endParaRPr/>
          </a:p>
        </p:txBody>
      </p:sp>
      <p:cxnSp>
        <p:nvCxnSpPr>
          <p:cNvPr id="160" name="Google Shape;160;p7"/>
          <p:cNvCxnSpPr/>
          <p:nvPr/>
        </p:nvCxnSpPr>
        <p:spPr>
          <a:xfrm>
            <a:off x="1233837" y="6172200"/>
            <a:ext cx="976063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1" name="Google Shape;161;p7"/>
          <p:cNvGrpSpPr/>
          <p:nvPr/>
        </p:nvGrpSpPr>
        <p:grpSpPr>
          <a:xfrm>
            <a:off x="2242171" y="2341082"/>
            <a:ext cx="7707657" cy="3555000"/>
            <a:chOff x="1099171" y="3066"/>
            <a:chExt cx="7707657" cy="3555000"/>
          </a:xfrm>
        </p:grpSpPr>
        <p:sp>
          <p:nvSpPr>
            <p:cNvPr id="162" name="Google Shape;162;p7"/>
            <p:cNvSpPr/>
            <p:nvPr/>
          </p:nvSpPr>
          <p:spPr>
            <a:xfrm>
              <a:off x="1790203" y="3066"/>
              <a:ext cx="2161687" cy="21616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2250890" y="463753"/>
              <a:ext cx="1240312" cy="12403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1099171" y="2838066"/>
              <a:ext cx="354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 txBox="1"/>
            <p:nvPr/>
          </p:nvSpPr>
          <p:spPr>
            <a:xfrm>
              <a:off x="1099171" y="2838066"/>
              <a:ext cx="354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Play"/>
                <a:buNone/>
              </a:pPr>
              <a:r>
                <a:rPr lang="en-US" sz="1500" cap="non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LOCATION RECOMMENDATION SYSTEM USING MACHINE LEARNING MODELS</a:t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5954109" y="3066"/>
              <a:ext cx="2161687" cy="21616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6414796" y="463753"/>
              <a:ext cx="1240312" cy="124031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5263078" y="2838066"/>
              <a:ext cx="354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 txBox="1"/>
            <p:nvPr/>
          </p:nvSpPr>
          <p:spPr>
            <a:xfrm>
              <a:off x="5263078" y="2838066"/>
              <a:ext cx="354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Play"/>
                <a:buNone/>
              </a:pPr>
              <a:r>
                <a:rPr lang="en-US" sz="1500" cap="non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UI FOR JOB-SEARCHERS TO FIND A BEST LOCATION FOR BETTER CAREER PROSPECTS.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/>
          <p:nvPr>
            <p:ph type="title"/>
          </p:nvPr>
        </p:nvSpPr>
        <p:spPr>
          <a:xfrm>
            <a:off x="1764409" y="-338663"/>
            <a:ext cx="4128911" cy="1360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Literature Survey</a:t>
            </a:r>
            <a:endParaRPr/>
          </a:p>
        </p:txBody>
      </p:sp>
      <p:sp>
        <p:nvSpPr>
          <p:cNvPr id="175" name="Google Shape;175;p8"/>
          <p:cNvSpPr txBox="1"/>
          <p:nvPr>
            <p:ph idx="1" type="body"/>
          </p:nvPr>
        </p:nvSpPr>
        <p:spPr>
          <a:xfrm>
            <a:off x="1730022" y="675514"/>
            <a:ext cx="9905999" cy="550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b="1" lang="en-US" sz="1200"/>
              <a:t>The Following works influenced our approach and model selection: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i="1" lang="en-US" sz="1200"/>
              <a:t>Applying data mining techniques in job recommender system for considering candidate job preferences” </a:t>
            </a:r>
            <a:r>
              <a:rPr lang="en-US" sz="1200"/>
              <a:t>(A. Gupta and D. Garg, 2014)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sz="1200"/>
              <a:t>	Job suggestion based on content-based matching and candidate preference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sz="1200"/>
              <a:t>	Decision tree which yields 92% accuracy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i="1" lang="en-US" sz="1200"/>
              <a:t>“Job Prediction: From Deep Neural Network Models to Applications”</a:t>
            </a:r>
            <a:r>
              <a:rPr lang="en-US" sz="1200"/>
              <a:t> (Huynh, Nguyen, Nguyen, Nguyen, 2020)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sz="1200"/>
              <a:t>	Job prediction using several deep neural network models with various pre-trained word embeddings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sz="1200"/>
              <a:t>	Ensemble model with F1-score of 72.71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i="1" lang="en-US" sz="1200"/>
              <a:t>“A Smart Geo-Location Job Recommender System”</a:t>
            </a:r>
            <a:r>
              <a:rPr lang="en-US" sz="1200"/>
              <a:t> (Mughaid, Obeidat, Hawashin, et al., 2019)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sz="1200"/>
              <a:t>	Job recommendation system using social media data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sz="1200"/>
              <a:t>	Naive Bayes, Support Vector Machine, Random Forest models with 77.04% accuracy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i="1" lang="en-US" sz="1200"/>
              <a:t>“User Click Prediction for Personalized Job Recommendation”</a:t>
            </a:r>
            <a:r>
              <a:rPr lang="en-US" sz="1200"/>
              <a:t> (Jiang, M., Fang, Y., Xie, H. et al, 2019)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sz="1200"/>
              <a:t>	Click behavior prediction of job seekers on job search engines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sz="1200"/>
              <a:t>	Expectation-Maximization model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i="1" lang="en-US" sz="1200"/>
              <a:t>“A Job Recommendation Machine Learning Model Using Elderly Lifestyles” </a:t>
            </a:r>
            <a:r>
              <a:rPr lang="en-US" sz="1200"/>
              <a:t>(Sithiponporn, Tanlamai, Chandrachai, et al., 2020)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sz="1200"/>
              <a:t>	Employment suggestion system for elderly based on their background, habits, and other factors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sz="1200"/>
              <a:t>	Logistic regression model with 91.20% accuracy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3bc00c216_1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81" name="Google Shape;181;g103bc00c216_1_0"/>
          <p:cNvSpPr txBox="1"/>
          <p:nvPr>
            <p:ph type="ctrTitle"/>
          </p:nvPr>
        </p:nvSpPr>
        <p:spPr>
          <a:xfrm>
            <a:off x="2338625" y="1918101"/>
            <a:ext cx="72360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Project Organization</a:t>
            </a:r>
            <a:endParaRPr/>
          </a:p>
        </p:txBody>
      </p:sp>
      <p:sp>
        <p:nvSpPr>
          <p:cNvPr id="182" name="Google Shape;182;g103bc00c216_1_0"/>
          <p:cNvSpPr txBox="1"/>
          <p:nvPr>
            <p:ph idx="1" type="subTitle"/>
          </p:nvPr>
        </p:nvSpPr>
        <p:spPr>
          <a:xfrm>
            <a:off x="3162054" y="4901055"/>
            <a:ext cx="58995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3" name="Google Shape;183;g103bc00c216_1_0"/>
          <p:cNvSpPr/>
          <p:nvPr/>
        </p:nvSpPr>
        <p:spPr>
          <a:xfrm rot="10800000">
            <a:off x="0" y="0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184" name="Google Shape;184;g103bc00c216_1_0"/>
          <p:cNvCxnSpPr/>
          <p:nvPr/>
        </p:nvCxnSpPr>
        <p:spPr>
          <a:xfrm>
            <a:off x="5116708" y="4316888"/>
            <a:ext cx="19587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g103bc00c216_1_0"/>
          <p:cNvSpPr/>
          <p:nvPr/>
        </p:nvSpPr>
        <p:spPr>
          <a:xfrm>
            <a:off x="9749268" y="4070878"/>
            <a:ext cx="2442733" cy="2787123"/>
          </a:xfrm>
          <a:custGeom>
            <a:rect b="b" l="l" r="r" t="t"/>
            <a:pathLst>
              <a:path extrusionOk="0" h="2787123" w="244273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gatta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2021-11-29T00:28:42Z</dcterms:created>
  <dc:creator>Sowmya Ravichandran</dc:creator>
</cp:coreProperties>
</file>